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Maven Pro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MavenPro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19" Type="http://schemas.openxmlformats.org/officeDocument/2006/relationships/font" Target="fonts/Nunito-boldItalic.fntdata"/><Relationship Id="rId18" Type="http://schemas.openxmlformats.org/officeDocument/2006/relationships/font" Target="fonts/Nunito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d90aae71b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d90aae71b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90aae71bd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90aae71bd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d90aae71b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d90aae71b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90aae71bd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d90aae71bd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90aae71bd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90aae71bd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d90aae71bd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d90aae71bd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d90aae71bd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d90aae71bd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d90aae71bd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d90aae71bd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d90aae71bd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d90aae71bd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996554"/>
            <a:ext cx="4255500" cy="24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Hate: BERT to Classify Hate Speech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614125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"/>
              <a:buFont typeface="Arial"/>
              <a:buNone/>
            </a:pPr>
            <a:r>
              <a:rPr lang="en" sz="6571">
                <a:latin typeface="Lato"/>
                <a:ea typeface="Lato"/>
                <a:cs typeface="Lato"/>
                <a:sym typeface="Lato"/>
              </a:rPr>
              <a:t>David Danialy, Aidan Jones, Lawrence Nguyen, Uyen Nguyen, Christian Oh</a:t>
            </a:r>
            <a:endParaRPr sz="657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"/>
              <a:buFont typeface="Arial"/>
              <a:buNone/>
            </a:pPr>
            <a:r>
              <a:t/>
            </a:r>
            <a:endParaRPr sz="1225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"/>
              <a:buFont typeface="Arial"/>
              <a:buNone/>
            </a:pPr>
            <a:r>
              <a:t/>
            </a:r>
            <a:endParaRPr sz="1225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2"/>
          <p:cNvSpPr txBox="1"/>
          <p:nvPr>
            <p:ph type="title"/>
          </p:nvPr>
        </p:nvSpPr>
        <p:spPr>
          <a:xfrm>
            <a:off x="1814600" y="18424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  <p:pic>
        <p:nvPicPr>
          <p:cNvPr id="342" name="Google Shape;3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86100"/>
            <a:ext cx="2157400" cy="21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986600" y="2986100"/>
            <a:ext cx="2157400" cy="21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36569">
            <a:off x="150025" y="-614450"/>
            <a:ext cx="3098500" cy="309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16900" y="-76205"/>
            <a:ext cx="3098501" cy="2106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296600"/>
            <a:ext cx="7030500" cy="32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To</a:t>
            </a:r>
            <a:r>
              <a:rPr lang="en" sz="1800"/>
              <a:t>xicity and hate speech online</a:t>
            </a:r>
            <a:endParaRPr sz="18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Contributes to misinformation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Lack of resources or manpower to contain them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Abuse of conventional reporting methods</a:t>
            </a:r>
            <a:endParaRPr sz="18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Mass reporting not used properly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Differentiation between intentional hate speech and sarcasm/satire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Conventional programming methods aren’t easily applicable</a:t>
            </a:r>
            <a:endParaRPr sz="1800"/>
          </a:p>
        </p:txBody>
      </p:sp>
      <p:pic>
        <p:nvPicPr>
          <p:cNvPr descr="How to fight cyberbullying - lesson plan for teenagers | ESL Brains"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1800" y="228600"/>
            <a:ext cx="3177400" cy="179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15"/>
          <p:cNvPicPr preferRelativeResize="0"/>
          <p:nvPr/>
        </p:nvPicPr>
        <p:blipFill rotWithShape="1">
          <a:blip r:embed="rId3">
            <a:alphaModFix/>
          </a:blip>
          <a:srcRect b="23879" l="0" r="0" t="0"/>
          <a:stretch/>
        </p:blipFill>
        <p:spPr>
          <a:xfrm rot="10800000">
            <a:off x="4278776" y="-10726"/>
            <a:ext cx="2082074" cy="155377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292" name="Google Shape;292;p15"/>
          <p:cNvSpPr txBox="1"/>
          <p:nvPr>
            <p:ph idx="1" type="body"/>
          </p:nvPr>
        </p:nvSpPr>
        <p:spPr>
          <a:xfrm>
            <a:off x="1303800" y="1421025"/>
            <a:ext cx="7030500" cy="3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80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30"/>
              <a:buChar char="❖"/>
            </a:pPr>
            <a:r>
              <a:rPr lang="en" sz="1829"/>
              <a:t>Machine learning provides efficient, scalable solutions</a:t>
            </a:r>
            <a:endParaRPr sz="1829"/>
          </a:p>
          <a:p>
            <a:pPr indent="-33210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30"/>
              <a:buChar char="➢"/>
            </a:pPr>
            <a:r>
              <a:rPr lang="en" sz="1629"/>
              <a:t>Natural language processing models</a:t>
            </a:r>
            <a:endParaRPr sz="1629"/>
          </a:p>
          <a:p>
            <a:pPr indent="-33210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30"/>
              <a:buChar char="➢"/>
            </a:pPr>
            <a:r>
              <a:rPr lang="en" sz="1629"/>
              <a:t>BERT!</a:t>
            </a:r>
            <a:endParaRPr sz="1629"/>
          </a:p>
          <a:p>
            <a:pPr indent="-34480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30"/>
              <a:buChar char="❖"/>
            </a:pPr>
            <a:r>
              <a:rPr lang="en" sz="1829"/>
              <a:t>Solves all of the aforementioned problems</a:t>
            </a:r>
            <a:endParaRPr sz="1829"/>
          </a:p>
          <a:p>
            <a:pPr indent="-33210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30"/>
              <a:buChar char="➢"/>
            </a:pPr>
            <a:r>
              <a:rPr lang="en" sz="1629"/>
              <a:t>Cheap to create, unbiased arbitrator</a:t>
            </a:r>
            <a:endParaRPr sz="1629"/>
          </a:p>
          <a:p>
            <a:pPr indent="-33210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30"/>
              <a:buChar char="➢"/>
            </a:pPr>
            <a:r>
              <a:rPr lang="en" sz="1629"/>
              <a:t>Can be applied to as much data as the computer’s computational power can handle</a:t>
            </a:r>
            <a:endParaRPr sz="1629"/>
          </a:p>
          <a:p>
            <a:pPr indent="-33210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30"/>
              <a:buChar char="➢"/>
            </a:pPr>
            <a:r>
              <a:rPr lang="en" sz="1629"/>
              <a:t>Multiple BERT models could be raised and fed data as demand arises</a:t>
            </a:r>
            <a:endParaRPr sz="1629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1303800" y="14454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Dataset of ~25,000 Tweets</a:t>
            </a:r>
            <a:endParaRPr sz="18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Defined tweets as hate speech, offensive, or neither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Also classified by users’ opinions on tweets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Data Preprocessing Tasks:</a:t>
            </a:r>
            <a:endParaRPr sz="18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Removing unwanted characters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Changing columns to text and classification</a:t>
            </a:r>
            <a:endParaRPr sz="1600"/>
          </a:p>
        </p:txBody>
      </p:sp>
      <p:pic>
        <p:nvPicPr>
          <p:cNvPr descr="Kaggle - Wikipedia" id="299" name="Google Shape;2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4575" y="3787702"/>
            <a:ext cx="2875349" cy="111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9000" y="217763"/>
            <a:ext cx="1760924" cy="176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525" y="3164675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BERT</a:t>
            </a:r>
            <a:endParaRPr/>
          </a:p>
        </p:txBody>
      </p:sp>
      <p:sp>
        <p:nvSpPr>
          <p:cNvPr id="307" name="Google Shape;307;p17"/>
          <p:cNvSpPr txBox="1"/>
          <p:nvPr>
            <p:ph idx="1" type="body"/>
          </p:nvPr>
        </p:nvSpPr>
        <p:spPr>
          <a:xfrm>
            <a:off x="1303800" y="1293075"/>
            <a:ext cx="7030500" cy="33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Hugging Face’s Transformers</a:t>
            </a:r>
            <a:endParaRPr sz="18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Prebuilt BERT pytorch model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BERT fine tuning</a:t>
            </a:r>
            <a:endParaRPr sz="18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Tokenization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4 Epochs, 32 Batch size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Changing HyperParameters</a:t>
            </a:r>
            <a:endParaRPr sz="18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Learning rate</a:t>
            </a:r>
            <a:endParaRPr sz="1800"/>
          </a:p>
        </p:txBody>
      </p:sp>
      <p:pic>
        <p:nvPicPr>
          <p:cNvPr id="308" name="Google Shape;308;p17"/>
          <p:cNvPicPr preferRelativeResize="0"/>
          <p:nvPr/>
        </p:nvPicPr>
        <p:blipFill rotWithShape="1">
          <a:blip r:embed="rId3">
            <a:alphaModFix/>
          </a:blip>
          <a:srcRect b="14582" l="26108" r="22211" t="7353"/>
          <a:stretch/>
        </p:blipFill>
        <p:spPr>
          <a:xfrm>
            <a:off x="5588100" y="2896025"/>
            <a:ext cx="3213400" cy="200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1663" y="350075"/>
            <a:ext cx="1952625" cy="23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75" y="3609975"/>
            <a:ext cx="1457326" cy="145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316" name="Google Shape;316;p18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From three iterations: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Highest learning rate had best results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All iterations had comparable accuracy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17" name="Google Shape;3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4475" y="409600"/>
            <a:ext cx="2227200" cy="222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7138" y="2890600"/>
            <a:ext cx="2905125" cy="14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9"/>
          <p:cNvSpPr txBox="1"/>
          <p:nvPr>
            <p:ph type="title"/>
          </p:nvPr>
        </p:nvSpPr>
        <p:spPr>
          <a:xfrm>
            <a:off x="1388625" y="10775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Walkthrough</a:t>
            </a:r>
            <a:endParaRPr/>
          </a:p>
        </p:txBody>
      </p:sp>
      <p:sp>
        <p:nvSpPr>
          <p:cNvPr id="324" name="Google Shape;324;p19"/>
          <p:cNvSpPr txBox="1"/>
          <p:nvPr>
            <p:ph idx="1" type="body"/>
          </p:nvPr>
        </p:nvSpPr>
        <p:spPr>
          <a:xfrm>
            <a:off x="1388625" y="32457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By Lawrence Nguyen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0"/>
          <p:cNvSpPr txBox="1"/>
          <p:nvPr>
            <p:ph type="title"/>
          </p:nvPr>
        </p:nvSpPr>
        <p:spPr>
          <a:xfrm>
            <a:off x="1388625" y="12299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Demo</a:t>
            </a:r>
            <a:endParaRPr/>
          </a:p>
        </p:txBody>
      </p:sp>
      <p:sp>
        <p:nvSpPr>
          <p:cNvPr id="330" name="Google Shape;330;p20"/>
          <p:cNvSpPr txBox="1"/>
          <p:nvPr>
            <p:ph idx="1" type="body"/>
          </p:nvPr>
        </p:nvSpPr>
        <p:spPr>
          <a:xfrm>
            <a:off x="1388625" y="27885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By David Danialy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36" name="Google Shape;336;p21"/>
          <p:cNvSpPr txBox="1"/>
          <p:nvPr>
            <p:ph idx="1" type="body"/>
          </p:nvPr>
        </p:nvSpPr>
        <p:spPr>
          <a:xfrm>
            <a:off x="1038750" y="1597875"/>
            <a:ext cx="7560600" cy="27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1800"/>
              <a:t>BERT model performs sufficiently to be viable for moderation of hate speech and toxicity</a:t>
            </a:r>
            <a:endParaRPr sz="1800"/>
          </a:p>
          <a:p>
            <a:pPr indent="-32575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1800"/>
              <a:t>Lessons Learned</a:t>
            </a:r>
            <a:endParaRPr sz="180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1600"/>
              <a:t>Working with BERT and NLP</a:t>
            </a:r>
            <a:endParaRPr sz="160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1600"/>
              <a:t>Soft Skills</a:t>
            </a:r>
            <a:endParaRPr sz="1600"/>
          </a:p>
          <a:p>
            <a:pPr indent="-31496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1600"/>
              <a:t>Teamwork</a:t>
            </a:r>
            <a:endParaRPr sz="1600"/>
          </a:p>
          <a:p>
            <a:pPr indent="-31496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1600"/>
              <a:t>Communication</a:t>
            </a:r>
            <a:endParaRPr sz="1600"/>
          </a:p>
          <a:p>
            <a:pPr indent="-31496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1600"/>
              <a:t>Time Management</a:t>
            </a:r>
            <a:endParaRPr sz="160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1600"/>
              <a:t>Pacing our work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